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3" r:id="rId6"/>
    <p:sldId id="315" r:id="rId7"/>
    <p:sldId id="311" r:id="rId8"/>
    <p:sldId id="312" r:id="rId9"/>
    <p:sldId id="31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4" autoAdjust="0"/>
    <p:restoredTop sz="94619" autoAdjust="0"/>
  </p:normalViewPr>
  <p:slideViewPr>
    <p:cSldViewPr snapToGrid="0">
      <p:cViewPr varScale="1">
        <p:scale>
          <a:sx n="82" d="100"/>
          <a:sy n="82" d="100"/>
        </p:scale>
        <p:origin x="50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dgm:spPr>
        <a:solidFill>
          <a:schemeClr val="accent6"/>
        </a:solidFill>
        <a:ln>
          <a:solidFill>
            <a:schemeClr val="accent6"/>
          </a:solidFill>
        </a:ln>
      </dgm:spPr>
      <dgm:t>
        <a:bodyPr/>
        <a:lstStyle/>
        <a:p>
          <a:r>
            <a:rPr lang="en-US" dirty="0"/>
            <a:t>Day 1</a:t>
          </a:r>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dgm:spPr/>
      <dgm:t>
        <a:bodyPr/>
        <a:lstStyle/>
        <a:p>
          <a:r>
            <a:rPr lang="en-US" dirty="0"/>
            <a:t>Lorem ipsum dolor sit amet, consectetuer adipiscing elit. </a:t>
          </a:r>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784C4D9C-6BD9-46A6-818E-2F9E32A0005D}">
      <dgm:prSet/>
      <dgm:spPr/>
      <dgm:t>
        <a:bodyPr/>
        <a:lstStyle/>
        <a:p>
          <a:r>
            <a:rPr lang="en-US" dirty="0"/>
            <a:t>Day 2</a:t>
          </a:r>
        </a:p>
      </dgm:t>
    </dgm:pt>
    <dgm:pt modelId="{8A955203-16FE-4E4A-A198-0745DE545A9D}" type="parTrans" cxnId="{46802EFC-9BBB-47EF-8ED9-9055FA2CDFB1}">
      <dgm:prSet/>
      <dgm:spPr/>
      <dgm:t>
        <a:bodyPr/>
        <a:lstStyle/>
        <a:p>
          <a:endParaRPr lang="en-US"/>
        </a:p>
      </dgm:t>
    </dgm:pt>
    <dgm:pt modelId="{C821C06E-AE69-427E-BAC3-DD095C5F5DE2}" type="sibTrans" cxnId="{46802EFC-9BBB-47EF-8ED9-9055FA2CDFB1}">
      <dgm:prSet/>
      <dgm:spPr/>
      <dgm:t>
        <a:bodyPr/>
        <a:lstStyle/>
        <a:p>
          <a:endParaRPr lang="en-US"/>
        </a:p>
      </dgm:t>
    </dgm:pt>
    <dgm:pt modelId="{D0A82FB8-1752-4D6F-8410-65D45BE9561E}">
      <dgm:prSet/>
      <dgm:spPr/>
      <dgm:t>
        <a:bodyPr/>
        <a:lstStyle/>
        <a:p>
          <a:r>
            <a:rPr lang="en-US" dirty="0"/>
            <a:t>Lorem ipsum dolor sit amet, consectetuer adipiscing elit. </a:t>
          </a:r>
        </a:p>
      </dgm:t>
    </dgm:pt>
    <dgm:pt modelId="{61919C9B-67C1-4818-8B22-371F0349AF0B}" type="parTrans" cxnId="{652564C5-1C9F-4165-825D-2B5E369E9B08}">
      <dgm:prSet/>
      <dgm:spPr/>
      <dgm:t>
        <a:bodyPr/>
        <a:lstStyle/>
        <a:p>
          <a:endParaRPr lang="en-US"/>
        </a:p>
      </dgm:t>
    </dgm:pt>
    <dgm:pt modelId="{BC71044F-3945-4433-9507-0F1DA1FDC91A}" type="sibTrans" cxnId="{652564C5-1C9F-4165-825D-2B5E369E9B08}">
      <dgm:prSet/>
      <dgm:spPr/>
      <dgm:t>
        <a:bodyPr/>
        <a:lstStyle/>
        <a:p>
          <a:endParaRPr lang="en-US"/>
        </a:p>
      </dgm:t>
    </dgm:pt>
    <dgm:pt modelId="{2B69C150-C962-46ED-A032-6DFF25CF63C4}">
      <dgm:prSet/>
      <dgm:spPr/>
      <dgm:t>
        <a:bodyPr/>
        <a:lstStyle/>
        <a:p>
          <a:r>
            <a:rPr lang="en-US" dirty="0"/>
            <a:t>Day 3</a:t>
          </a:r>
        </a:p>
      </dgm:t>
    </dgm:pt>
    <dgm:pt modelId="{985FED35-869E-42B1-BCFA-A365B4BDACEE}" type="parTrans" cxnId="{32E6360B-3755-4D38-8AB6-CAC505AB303E}">
      <dgm:prSet/>
      <dgm:spPr/>
      <dgm:t>
        <a:bodyPr/>
        <a:lstStyle/>
        <a:p>
          <a:endParaRPr lang="en-US"/>
        </a:p>
      </dgm:t>
    </dgm:pt>
    <dgm:pt modelId="{C2F2AFDD-9240-4783-9934-D9D85FC72453}" type="sibTrans" cxnId="{32E6360B-3755-4D38-8AB6-CAC505AB303E}">
      <dgm:prSet/>
      <dgm:spPr/>
      <dgm:t>
        <a:bodyPr/>
        <a:lstStyle/>
        <a:p>
          <a:endParaRPr lang="en-US"/>
        </a:p>
      </dgm:t>
    </dgm:pt>
    <dgm:pt modelId="{F8C565CB-F02F-49DD-8F1A-E2D32306B445}">
      <dgm:prSet/>
      <dgm:spPr/>
      <dgm:t>
        <a:bodyPr/>
        <a:lstStyle/>
        <a:p>
          <a:r>
            <a:rPr lang="en-US" dirty="0"/>
            <a:t>Lorem ipsum dolor sit amet, consectetuer adipiscing elit. </a:t>
          </a:r>
        </a:p>
      </dgm:t>
    </dgm:pt>
    <dgm:pt modelId="{116086E4-3DA2-4410-9B39-9F62847B9BDE}" type="parTrans" cxnId="{ADD64242-AC47-4D8E-B6CF-E68B6EBBE21C}">
      <dgm:prSet/>
      <dgm:spPr/>
      <dgm:t>
        <a:bodyPr/>
        <a:lstStyle/>
        <a:p>
          <a:endParaRPr lang="en-US"/>
        </a:p>
      </dgm:t>
    </dgm:pt>
    <dgm:pt modelId="{CF4455B3-6B7C-4013-9023-23B5421D7AF5}" type="sibTrans" cxnId="{ADD64242-AC47-4D8E-B6CF-E68B6EBBE21C}">
      <dgm:prSet/>
      <dgm:spPr/>
      <dgm:t>
        <a:bodyPr/>
        <a:lstStyle/>
        <a:p>
          <a:endParaRPr lang="en-US"/>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3">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3">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3"/>
      <dgm:spPr>
        <a:solidFill>
          <a:schemeClr val="accent6"/>
        </a:solidFill>
        <a:ln>
          <a:solidFill>
            <a:schemeClr val="accent6"/>
          </a:solidFill>
        </a:ln>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2"/>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1" presStyleCnt="3">
        <dgm:presLayoutVars>
          <dgm:chMax val="1"/>
          <dgm:chPref val="1"/>
          <dgm:bulletEnabled val="1"/>
        </dgm:presLayoutVars>
      </dgm:prSet>
      <dgm:spPr/>
    </dgm:pt>
    <dgm:pt modelId="{4EBF67CA-7B13-4FE6-A5D4-F2B5DBB8EF10}" type="pres">
      <dgm:prSet presAssocID="{784C4D9C-6BD9-46A6-818E-2F9E32A0005D}" presName="Childtext1" presStyleLbl="revTx" presStyleIdx="1" presStyleCnt="3">
        <dgm:presLayoutVars>
          <dgm:chMax val="0"/>
          <dgm:chPref val="0"/>
          <dgm:bulletEnabled/>
        </dgm:presLayoutVars>
      </dgm:prSet>
      <dgm:spPr/>
    </dgm:pt>
    <dgm:pt modelId="{EF2BCF49-D21A-4CE2-AE95-81209766FB18}" type="pres">
      <dgm:prSet presAssocID="{784C4D9C-6BD9-46A6-818E-2F9E32A0005D}"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1" presStyleCnt="3"/>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1" presStyleCnt="2"/>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3">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3">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3"/>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2" destOrd="0" parTransId="{985FED35-869E-42B1-BCFA-A365B4BDACEE}" sibTransId="{C2F2AFDD-9240-4783-9934-D9D85FC72453}"/>
    <dgm:cxn modelId="{E68B4513-2346-4BC4-A736-5E30B7B2BE9E}" type="presOf" srcId="{D0A82FB8-1752-4D6F-8410-65D45BE9561E}" destId="{4EBF67CA-7B13-4FE6-A5D4-F2B5DBB8EF10}" srcOrd="0" destOrd="0" presId="urn:microsoft.com/office/officeart/2016/7/layout/HexagonTimeline"/>
    <dgm:cxn modelId="{517CB325-62EC-4E0E-91C0-0C1B58BB5F0A}" srcId="{470436C2-AB8C-44D2-A601-D202EF28CAB9}" destId="{FA711432-52FF-449A-96AC-E9B964DAEC35}" srcOrd="0" destOrd="0" parTransId="{548254CE-91A1-47E3-A412-38531D7A795D}" sibTransId="{C416A550-A52D-406F-B186-5FDD3F472F71}"/>
    <dgm:cxn modelId="{ADD64242-AC47-4D8E-B6CF-E68B6EBBE21C}" srcId="{2B69C150-C962-46ED-A032-6DFF25CF63C4}" destId="{F8C565CB-F02F-49DD-8F1A-E2D32306B445}" srcOrd="0" destOrd="0" parTransId="{116086E4-3DA2-4410-9B39-9F62847B9BDE}" sibTransId="{CF4455B3-6B7C-4013-9023-23B5421D7AF5}"/>
    <dgm:cxn modelId="{53019453-0969-41D9-8CC8-44ED82421A39}" type="presOf" srcId="{B52194AD-BC1D-40A5-8061-74ED970CF0EC}" destId="{CF9C7F8B-ACA5-4AF8-A08B-0E80CF03A32B}" srcOrd="0" destOrd="0" presId="urn:microsoft.com/office/officeart/2016/7/layout/HexagonTimeline"/>
    <dgm:cxn modelId="{FEB8B378-063C-43BD-B48F-8704453FCE39}" type="presOf" srcId="{F8C565CB-F02F-49DD-8F1A-E2D32306B445}" destId="{5401E5BC-5137-49E4-9201-53966AC64854}" srcOrd="0" destOrd="0" presId="urn:microsoft.com/office/officeart/2016/7/layout/HexagonTimeline"/>
    <dgm:cxn modelId="{4E11AE7D-60F8-4533-9F07-C8EED28647B2}" type="presOf" srcId="{FA711432-52FF-449A-96AC-E9B964DAEC35}" destId="{E6B3F149-FD9C-4184-B517-50DE17DC9F42}" srcOrd="0" destOrd="0" presId="urn:microsoft.com/office/officeart/2016/7/layout/HexagonTimeline"/>
    <dgm:cxn modelId="{7B132C82-C23B-42A3-ABBB-55E47E316820}" type="presOf" srcId="{784C4D9C-6BD9-46A6-818E-2F9E32A0005D}" destId="{8EAC610B-FC2D-4E66-A096-2E23A75E8CE6}" srcOrd="0" destOrd="0" presId="urn:microsoft.com/office/officeart/2016/7/layout/HexagonTimeline"/>
    <dgm:cxn modelId="{6FEBC895-0000-449D-9CFC-BE64F544A9B7}" type="presOf" srcId="{2B69C150-C962-46ED-A032-6DFF25CF63C4}" destId="{218458F2-C6C1-4CA1-95FD-E5E7768E5C6B}" srcOrd="0" destOrd="0" presId="urn:microsoft.com/office/officeart/2016/7/layout/HexagonTimeline"/>
    <dgm:cxn modelId="{A3808DBB-A8EC-4BF2-9D04-EECD876B6F64}" type="presOf" srcId="{470436C2-AB8C-44D2-A601-D202EF28CAB9}" destId="{28B7E585-1DEC-4555-8326-DC322CE6A0D9}" srcOrd="0" destOrd="0" presId="urn:microsoft.com/office/officeart/2016/7/layout/HexagonTimeline"/>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46802EFC-9BBB-47EF-8ED9-9055FA2CDFB1}" srcId="{B52194AD-BC1D-40A5-8061-74ED970CF0EC}" destId="{784C4D9C-6BD9-46A6-818E-2F9E32A0005D}" srcOrd="1" destOrd="0" parTransId="{8A955203-16FE-4E4A-A198-0745DE545A9D}" sibTransId="{C821C06E-AE69-427E-BAC3-DD095C5F5DE2}"/>
    <dgm:cxn modelId="{44ECAFA0-2169-46A1-8DEA-D62D887018A7}" type="presParOf" srcId="{CF9C7F8B-ACA5-4AF8-A08B-0E80CF03A32B}" destId="{33687FA3-D696-4D05-A921-E657360E9153}" srcOrd="0"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1" destOrd="0" presId="urn:microsoft.com/office/officeart/2016/7/layout/HexagonTimeline"/>
    <dgm:cxn modelId="{9D37C8CB-3E82-4C96-B28B-B407581E554F}" type="presParOf" srcId="{CF9C7F8B-ACA5-4AF8-A08B-0E80CF03A32B}" destId="{3F8C7F44-0E39-4E64-AFA3-81ED9F564258}" srcOrd="2" destOrd="0" presId="urn:microsoft.com/office/officeart/2016/7/layout/HexagonTimeline"/>
    <dgm:cxn modelId="{34E19442-60C1-40F9-A532-9F6088F823B7}" type="presParOf" srcId="{3F8C7F44-0E39-4E64-AFA3-81ED9F564258}" destId="{8EAC610B-FC2D-4E66-A096-2E23A75E8CE6}" srcOrd="0" destOrd="0" presId="urn:microsoft.com/office/officeart/2016/7/layout/HexagonTimeline"/>
    <dgm:cxn modelId="{ACCCCA10-412D-49F3-BDDE-7F2620822A4F}" type="presParOf" srcId="{3F8C7F44-0E39-4E64-AFA3-81ED9F564258}" destId="{4EBF67CA-7B13-4FE6-A5D4-F2B5DBB8EF10}" srcOrd="1" destOrd="0" presId="urn:microsoft.com/office/officeart/2016/7/layout/HexagonTimeline"/>
    <dgm:cxn modelId="{DE58CB4F-28A4-41A7-AD9D-0786C2CBE573}" type="presParOf" srcId="{3F8C7F44-0E39-4E64-AFA3-81ED9F564258}" destId="{EF2BCF49-D21A-4CE2-AE95-81209766FB18}" srcOrd="2" destOrd="0" presId="urn:microsoft.com/office/officeart/2016/7/layout/HexagonTimeline"/>
    <dgm:cxn modelId="{49F451C7-46F1-4D88-95C8-0EE862A46B8C}" type="presParOf" srcId="{3F8C7F44-0E39-4E64-AFA3-81ED9F564258}" destId="{0CC65804-80E2-457A-A25B-A52705EE142F}" srcOrd="3" destOrd="0" presId="urn:microsoft.com/office/officeart/2016/7/layout/HexagonTimeline"/>
    <dgm:cxn modelId="{6EC57F56-5F73-422F-A881-0737F4A8749F}" type="presParOf" srcId="{3F8C7F44-0E39-4E64-AFA3-81ED9F564258}" destId="{004F0C39-4635-43A3-8A4E-EA640B51ABF7}" srcOrd="4" destOrd="0" presId="urn:microsoft.com/office/officeart/2016/7/layout/HexagonTimeline"/>
    <dgm:cxn modelId="{010D9234-25DE-4A44-97EF-DB4F5DBC61F2}" type="presParOf" srcId="{CF9C7F8B-ACA5-4AF8-A08B-0E80CF03A32B}" destId="{61A8C36E-8A1B-40F2-AED1-4DCA68BADEF4}" srcOrd="3" destOrd="0" presId="urn:microsoft.com/office/officeart/2016/7/layout/HexagonTimeline"/>
    <dgm:cxn modelId="{8CCB8D40-E4B5-4972-BD51-A718E2557FB0}" type="presParOf" srcId="{CF9C7F8B-ACA5-4AF8-A08B-0E80CF03A32B}" destId="{25653124-9BAA-4AE1-8304-AA26FB2E3F53}" srcOrd="4"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487755" y="1634490"/>
          <a:ext cx="2482455" cy="445770"/>
        </a:xfrm>
        <a:prstGeom prst="homePlate">
          <a:avLst>
            <a:gd name="adj" fmla="val 40000"/>
          </a:avLst>
        </a:prstGeom>
        <a:solidFill>
          <a:schemeClr val="accent6"/>
        </a:solidFill>
        <a:ln w="9525" cap="rnd" cmpd="sng" algn="ctr">
          <a:solidFill>
            <a:schemeClr val="accent6"/>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Day 1</a:t>
          </a:r>
        </a:p>
      </dsp:txBody>
      <dsp:txXfrm>
        <a:off x="487755" y="1634490"/>
        <a:ext cx="2393301" cy="445770"/>
      </dsp:txXfrm>
    </dsp:sp>
    <dsp:sp modelId="{E6B3F149-FD9C-4184-B517-50DE17DC9F42}">
      <dsp:nvSpPr>
        <dsp:cNvPr id="0" name=""/>
        <dsp:cNvSpPr/>
      </dsp:nvSpPr>
      <dsp:spPr>
        <a:xfrm>
          <a:off x="5055"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kern="1200" dirty="0"/>
            <a:t>Lorem ipsum dolor sit amet, consectetuer adipiscing elit. </a:t>
          </a:r>
        </a:p>
      </dsp:txBody>
      <dsp:txXfrm>
        <a:off x="5055" y="0"/>
        <a:ext cx="3447854" cy="1188720"/>
      </dsp:txXfrm>
    </dsp:sp>
    <dsp:sp modelId="{89A522A2-C968-4BB0-AA0D-5C276045D013}">
      <dsp:nvSpPr>
        <dsp:cNvPr id="0" name=""/>
        <dsp:cNvSpPr/>
      </dsp:nvSpPr>
      <dsp:spPr>
        <a:xfrm>
          <a:off x="2970210"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172898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1691835" y="1188720"/>
          <a:ext cx="74295" cy="74295"/>
        </a:xfrm>
        <a:prstGeom prst="rect">
          <a:avLst/>
        </a:prstGeom>
        <a:solidFill>
          <a:schemeClr val="accent6"/>
        </a:solidFill>
        <a:ln>
          <a:solidFill>
            <a:schemeClr val="accent6"/>
          </a:solid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3935609" y="1634490"/>
          <a:ext cx="2482455" cy="445770"/>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Day 2</a:t>
          </a:r>
        </a:p>
      </dsp:txBody>
      <dsp:txXfrm>
        <a:off x="4201916" y="1682310"/>
        <a:ext cx="1949841" cy="350130"/>
      </dsp:txXfrm>
    </dsp:sp>
    <dsp:sp modelId="{4EBF67CA-7B13-4FE6-A5D4-F2B5DBB8EF10}">
      <dsp:nvSpPr>
        <dsp:cNvPr id="0" name=""/>
        <dsp:cNvSpPr/>
      </dsp:nvSpPr>
      <dsp:spPr>
        <a:xfrm>
          <a:off x="3452910" y="2526029"/>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t" anchorCtr="1">
          <a:noAutofit/>
        </a:bodyPr>
        <a:lstStyle/>
        <a:p>
          <a:pPr marL="0" lvl="0" indent="0" algn="ctr" defTabSz="533400">
            <a:lnSpc>
              <a:spcPct val="90000"/>
            </a:lnSpc>
            <a:spcBef>
              <a:spcPct val="0"/>
            </a:spcBef>
            <a:spcAft>
              <a:spcPct val="35000"/>
            </a:spcAft>
            <a:buNone/>
          </a:pPr>
          <a:r>
            <a:rPr lang="en-US" sz="1200" kern="1200" dirty="0"/>
            <a:t>Lorem ipsum dolor sit amet, consectetuer adipiscing elit. </a:t>
          </a:r>
        </a:p>
      </dsp:txBody>
      <dsp:txXfrm>
        <a:off x="3452910" y="2526029"/>
        <a:ext cx="3447854" cy="1188720"/>
      </dsp:txXfrm>
    </dsp:sp>
    <dsp:sp modelId="{61A8C36E-8A1B-40F2-AED1-4DCA68BADEF4}">
      <dsp:nvSpPr>
        <dsp:cNvPr id="0" name=""/>
        <dsp:cNvSpPr/>
      </dsp:nvSpPr>
      <dsp:spPr>
        <a:xfrm>
          <a:off x="6418065"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5176837" y="2080260"/>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5139689" y="2451734"/>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7383464"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Day 3</a:t>
          </a:r>
        </a:p>
      </dsp:txBody>
      <dsp:txXfrm rot="10800000">
        <a:off x="7472618" y="1634490"/>
        <a:ext cx="2393301" cy="445770"/>
      </dsp:txXfrm>
    </dsp:sp>
    <dsp:sp modelId="{5401E5BC-5137-49E4-9201-53966AC64854}">
      <dsp:nvSpPr>
        <dsp:cNvPr id="0" name=""/>
        <dsp:cNvSpPr/>
      </dsp:nvSpPr>
      <dsp:spPr>
        <a:xfrm>
          <a:off x="6900764"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kern="1200" dirty="0"/>
            <a:t>Lorem ipsum dolor sit amet, consectetuer adipiscing elit. </a:t>
          </a:r>
        </a:p>
      </dsp:txBody>
      <dsp:txXfrm>
        <a:off x="6900764" y="0"/>
        <a:ext cx="3447854" cy="1188720"/>
      </dsp:txXfrm>
    </dsp:sp>
    <dsp:sp modelId="{74850E5A-A27F-4C49-B524-9BDA42FD5C7E}">
      <dsp:nvSpPr>
        <dsp:cNvPr id="0" name=""/>
        <dsp:cNvSpPr/>
      </dsp:nvSpPr>
      <dsp:spPr>
        <a:xfrm>
          <a:off x="862469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8587544"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2/24/2021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2/24/2021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Team 1:</a:t>
            </a:r>
            <a:br>
              <a:rPr lang="en-US" sz="4400" dirty="0"/>
            </a:br>
            <a:r>
              <a:rPr lang="en-US" sz="4400" dirty="0"/>
              <a:t>Update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Day 1 Round-Up</a:t>
            </a: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1C75D9-165B-4B22-919B-267BB7E63B26}"/>
              </a:ext>
            </a:extLst>
          </p:cNvPr>
          <p:cNvSpPr>
            <a:spLocks noGrp="1"/>
          </p:cNvSpPr>
          <p:nvPr>
            <p:ph type="title"/>
          </p:nvPr>
        </p:nvSpPr>
        <p:spPr>
          <a:xfrm>
            <a:off x="913796" y="643465"/>
            <a:ext cx="3382638" cy="1370605"/>
          </a:xfrm>
        </p:spPr>
        <p:txBody>
          <a:bodyPr vert="horz" lIns="91440" tIns="45720" rIns="91440" bIns="45720" rtlCol="0" anchor="ctr">
            <a:normAutofit/>
          </a:bodyPr>
          <a:lstStyle/>
          <a:p>
            <a:pPr algn="l"/>
            <a:r>
              <a:rPr lang="en-US" sz="3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Summary of Work Done (Feb.24 4:00 PM)</a:t>
            </a:r>
          </a:p>
        </p:txBody>
      </p:sp>
      <p:sp>
        <p:nvSpPr>
          <p:cNvPr id="3" name="Content Placeholder 2">
            <a:extLst>
              <a:ext uri="{FF2B5EF4-FFF2-40B4-BE49-F238E27FC236}">
                <a16:creationId xmlns:a16="http://schemas.microsoft.com/office/drawing/2014/main" id="{B45F5B60-3137-42A2-9BF0-7A6DB020750C}"/>
              </a:ext>
            </a:extLst>
          </p:cNvPr>
          <p:cNvSpPr>
            <a:spLocks noGrp="1"/>
          </p:cNvSpPr>
          <p:nvPr>
            <p:ph sz="half" idx="2"/>
          </p:nvPr>
        </p:nvSpPr>
        <p:spPr>
          <a:xfrm>
            <a:off x="913796" y="2247153"/>
            <a:ext cx="3358084" cy="3544046"/>
          </a:xfrm>
        </p:spPr>
        <p:txBody>
          <a:bodyPr vert="horz" lIns="91440" tIns="45720" rIns="91440" bIns="45720" rtlCol="0" anchor="t">
            <a:normAutofit fontScale="85000" lnSpcReduction="10000"/>
          </a:bodyPr>
          <a:lstStyle/>
          <a:p>
            <a:pPr marL="36900" lvl="0" indent="0">
              <a:buNone/>
            </a:pPr>
            <a:r>
              <a:rPr lang="en-US" sz="1800" dirty="0" err="1"/>
              <a:t>Anujit</a:t>
            </a:r>
            <a:r>
              <a:rPr lang="en-US" sz="1800" dirty="0"/>
              <a:t> Sarkar (Team Lead)</a:t>
            </a:r>
          </a:p>
          <a:p>
            <a:pPr marL="36900" indent="0">
              <a:buNone/>
            </a:pPr>
            <a:r>
              <a:rPr lang="en-US" sz="1800" dirty="0" err="1"/>
              <a:t>Agaz</a:t>
            </a:r>
            <a:r>
              <a:rPr lang="en-US" sz="1800" dirty="0"/>
              <a:t> </a:t>
            </a:r>
            <a:r>
              <a:rPr lang="en-US" sz="1800" dirty="0" err="1"/>
              <a:t>Wani</a:t>
            </a:r>
            <a:r>
              <a:rPr lang="en-US" sz="1800" dirty="0"/>
              <a:t> (Team Lead)</a:t>
            </a:r>
          </a:p>
          <a:p>
            <a:pPr marL="36900" lvl="0" indent="0">
              <a:buNone/>
            </a:pPr>
            <a:r>
              <a:rPr lang="en-US" sz="1800" dirty="0"/>
              <a:t>Nicole Avalon</a:t>
            </a:r>
          </a:p>
          <a:p>
            <a:pPr marL="36900" lvl="0" indent="0">
              <a:buNone/>
            </a:pPr>
            <a:r>
              <a:rPr lang="en-US" sz="1800" dirty="0"/>
              <a:t>Ashley Denslow</a:t>
            </a:r>
          </a:p>
          <a:p>
            <a:pPr marL="36900" lvl="0" indent="0">
              <a:buNone/>
            </a:pPr>
            <a:r>
              <a:rPr lang="en-US" sz="1800" dirty="0" err="1"/>
              <a:t>Yibo</a:t>
            </a:r>
            <a:r>
              <a:rPr lang="en-US" sz="1800" dirty="0"/>
              <a:t> Dong</a:t>
            </a:r>
          </a:p>
          <a:p>
            <a:pPr marL="36900" lvl="0" indent="0">
              <a:buNone/>
            </a:pPr>
            <a:r>
              <a:rPr lang="en-US" sz="1800" dirty="0"/>
              <a:t>Ashley Lui</a:t>
            </a:r>
          </a:p>
          <a:p>
            <a:pPr marL="36900" lvl="0" indent="0">
              <a:buNone/>
            </a:pPr>
            <a:r>
              <a:rPr lang="en-US" sz="1800" dirty="0"/>
              <a:t>Peter Radulovic</a:t>
            </a:r>
          </a:p>
          <a:p>
            <a:pPr marL="36900" lvl="0" indent="0">
              <a:buNone/>
            </a:pPr>
            <a:r>
              <a:rPr lang="en-US" sz="1800" dirty="0"/>
              <a:t>Krishna Sharma</a:t>
            </a:r>
          </a:p>
          <a:p>
            <a:pPr marL="36900" lvl="0" indent="0">
              <a:buNone/>
            </a:pPr>
            <a:r>
              <a:rPr lang="en-US" sz="1800" dirty="0"/>
              <a:t>Zoe Taylor</a:t>
            </a:r>
          </a:p>
          <a:p>
            <a:pPr marL="36900" lvl="0" indent="0">
              <a:buNone/>
            </a:pPr>
            <a:r>
              <a:rPr lang="en-US" sz="1800" dirty="0"/>
              <a:t>Ji </a:t>
            </a:r>
            <a:r>
              <a:rPr lang="en-US" sz="1800" dirty="0" err="1"/>
              <a:t>Youn</a:t>
            </a:r>
            <a:r>
              <a:rPr lang="en-US" sz="1800" dirty="0"/>
              <a:t> </a:t>
            </a:r>
            <a:r>
              <a:rPr lang="en-US" sz="1800" dirty="0" err="1"/>
              <a:t>Yoo</a:t>
            </a:r>
            <a:endParaRPr lang="en-US" sz="1800" dirty="0"/>
          </a:p>
        </p:txBody>
      </p:sp>
      <p:graphicFrame>
        <p:nvGraphicFramePr>
          <p:cNvPr id="4" name="Table 4">
            <a:extLst>
              <a:ext uri="{FF2B5EF4-FFF2-40B4-BE49-F238E27FC236}">
                <a16:creationId xmlns:a16="http://schemas.microsoft.com/office/drawing/2014/main" id="{B61F5248-40C3-4D3D-8E0B-1CFD0770E010}"/>
              </a:ext>
            </a:extLst>
          </p:cNvPr>
          <p:cNvGraphicFramePr>
            <a:graphicFrameLocks noGrp="1"/>
          </p:cNvGraphicFramePr>
          <p:nvPr>
            <p:ph sz="half" idx="1"/>
            <p:extLst>
              <p:ext uri="{D42A27DB-BD31-4B8C-83A1-F6EECF244321}">
                <p14:modId xmlns:p14="http://schemas.microsoft.com/office/powerpoint/2010/main" val="1263402171"/>
              </p:ext>
            </p:extLst>
          </p:nvPr>
        </p:nvGraphicFramePr>
        <p:xfrm>
          <a:off x="4915348" y="928361"/>
          <a:ext cx="6633185" cy="4577944"/>
        </p:xfrm>
        <a:graphic>
          <a:graphicData uri="http://schemas.openxmlformats.org/drawingml/2006/table">
            <a:tbl>
              <a:tblPr firstRow="1" bandRow="1">
                <a:tableStyleId>{5C22544A-7EE6-4342-B048-85BDC9FD1C3A}</a:tableStyleId>
              </a:tblPr>
              <a:tblGrid>
                <a:gridCol w="3573629">
                  <a:extLst>
                    <a:ext uri="{9D8B030D-6E8A-4147-A177-3AD203B41FA5}">
                      <a16:colId xmlns:a16="http://schemas.microsoft.com/office/drawing/2014/main" val="1205850168"/>
                    </a:ext>
                  </a:extLst>
                </a:gridCol>
                <a:gridCol w="3059556">
                  <a:extLst>
                    <a:ext uri="{9D8B030D-6E8A-4147-A177-3AD203B41FA5}">
                      <a16:colId xmlns:a16="http://schemas.microsoft.com/office/drawing/2014/main" val="827493112"/>
                    </a:ext>
                  </a:extLst>
                </a:gridCol>
              </a:tblGrid>
              <a:tr h="572243">
                <a:tc>
                  <a:txBody>
                    <a:bodyPr/>
                    <a:lstStyle/>
                    <a:p>
                      <a:r>
                        <a:rPr lang="en-US" sz="2600" b="1" dirty="0"/>
                        <a:t>Task</a:t>
                      </a:r>
                    </a:p>
                  </a:txBody>
                  <a:tcPr marL="130055" marR="130055" marT="65028" marB="65028"/>
                </a:tc>
                <a:tc>
                  <a:txBody>
                    <a:bodyPr/>
                    <a:lstStyle/>
                    <a:p>
                      <a:r>
                        <a:rPr lang="en-US" sz="2600" b="1" dirty="0"/>
                        <a:t>Progress</a:t>
                      </a:r>
                    </a:p>
                  </a:txBody>
                  <a:tcPr marL="130055" marR="130055" marT="65028" marB="65028"/>
                </a:tc>
                <a:extLst>
                  <a:ext uri="{0D108BD9-81ED-4DB2-BD59-A6C34878D82A}">
                    <a16:rowId xmlns:a16="http://schemas.microsoft.com/office/drawing/2014/main" val="3425995555"/>
                  </a:ext>
                </a:extLst>
              </a:tr>
              <a:tr h="572243">
                <a:tc>
                  <a:txBody>
                    <a:bodyPr/>
                    <a:lstStyle/>
                    <a:p>
                      <a:r>
                        <a:rPr lang="en-US" sz="2600" dirty="0"/>
                        <a:t>Data Acquisition</a:t>
                      </a:r>
                    </a:p>
                  </a:txBody>
                  <a:tcPr marL="130055" marR="130055" marT="65028" marB="65028"/>
                </a:tc>
                <a:tc>
                  <a:txBody>
                    <a:bodyPr/>
                    <a:lstStyle/>
                    <a:p>
                      <a:r>
                        <a:rPr lang="en-US" sz="2600" dirty="0"/>
                        <a:t>Complete</a:t>
                      </a:r>
                    </a:p>
                  </a:txBody>
                  <a:tcPr marL="130055" marR="130055" marT="65028" marB="65028">
                    <a:solidFill>
                      <a:srgbClr val="00B050"/>
                    </a:solidFill>
                  </a:tcPr>
                </a:tc>
                <a:extLst>
                  <a:ext uri="{0D108BD9-81ED-4DB2-BD59-A6C34878D82A}">
                    <a16:rowId xmlns:a16="http://schemas.microsoft.com/office/drawing/2014/main" val="2228759517"/>
                  </a:ext>
                </a:extLst>
              </a:tr>
              <a:tr h="572243">
                <a:tc>
                  <a:txBody>
                    <a:bodyPr/>
                    <a:lstStyle/>
                    <a:p>
                      <a:r>
                        <a:rPr lang="en-US" sz="2600" dirty="0"/>
                        <a:t>Data Cleanup</a:t>
                      </a:r>
                    </a:p>
                  </a:txBody>
                  <a:tcPr marL="130055" marR="130055" marT="65028" marB="65028"/>
                </a:tc>
                <a:tc>
                  <a:txBody>
                    <a:bodyPr/>
                    <a:lstStyle/>
                    <a:p>
                      <a:r>
                        <a:rPr lang="en-US" sz="2600" dirty="0"/>
                        <a:t>In Progress</a:t>
                      </a:r>
                    </a:p>
                  </a:txBody>
                  <a:tcPr marL="130055" marR="130055" marT="65028" marB="65028">
                    <a:solidFill>
                      <a:srgbClr val="FFC000"/>
                    </a:solidFill>
                  </a:tcPr>
                </a:tc>
                <a:extLst>
                  <a:ext uri="{0D108BD9-81ED-4DB2-BD59-A6C34878D82A}">
                    <a16:rowId xmlns:a16="http://schemas.microsoft.com/office/drawing/2014/main" val="455987445"/>
                  </a:ext>
                </a:extLst>
              </a:tr>
              <a:tr h="572243">
                <a:tc>
                  <a:txBody>
                    <a:bodyPr/>
                    <a:lstStyle/>
                    <a:p>
                      <a:r>
                        <a:rPr lang="en-US" sz="2600" dirty="0"/>
                        <a:t>Machine Learning</a:t>
                      </a:r>
                    </a:p>
                  </a:txBody>
                  <a:tcPr marL="130055" marR="130055" marT="65028" marB="65028"/>
                </a:tc>
                <a:tc>
                  <a:txBody>
                    <a:bodyPr/>
                    <a:lstStyle/>
                    <a:p>
                      <a:r>
                        <a:rPr lang="en-US" sz="2600" dirty="0"/>
                        <a:t>Not Started</a:t>
                      </a:r>
                    </a:p>
                  </a:txBody>
                  <a:tcPr marL="130055" marR="130055" marT="65028" marB="65028">
                    <a:solidFill>
                      <a:srgbClr val="FF0000"/>
                    </a:solidFill>
                  </a:tcPr>
                </a:tc>
                <a:extLst>
                  <a:ext uri="{0D108BD9-81ED-4DB2-BD59-A6C34878D82A}">
                    <a16:rowId xmlns:a16="http://schemas.microsoft.com/office/drawing/2014/main" val="2909539950"/>
                  </a:ext>
                </a:extLst>
              </a:tr>
              <a:tr h="572243">
                <a:tc>
                  <a:txBody>
                    <a:bodyPr/>
                    <a:lstStyle/>
                    <a:p>
                      <a:r>
                        <a:rPr lang="en-US" sz="2600" dirty="0"/>
                        <a:t>GitHub Documentation</a:t>
                      </a:r>
                    </a:p>
                  </a:txBody>
                  <a:tcPr marL="130055" marR="130055" marT="65028" marB="65028"/>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600" dirty="0"/>
                        <a:t>In Progress</a:t>
                      </a:r>
                    </a:p>
                  </a:txBody>
                  <a:tcPr marL="130055" marR="130055" marT="65028" marB="65028">
                    <a:solidFill>
                      <a:srgbClr val="FFC000"/>
                    </a:solidFill>
                  </a:tcPr>
                </a:tc>
                <a:extLst>
                  <a:ext uri="{0D108BD9-81ED-4DB2-BD59-A6C34878D82A}">
                    <a16:rowId xmlns:a16="http://schemas.microsoft.com/office/drawing/2014/main" val="3533015980"/>
                  </a:ext>
                </a:extLst>
              </a:tr>
              <a:tr h="572243">
                <a:tc>
                  <a:txBody>
                    <a:bodyPr/>
                    <a:lstStyle/>
                    <a:p>
                      <a:r>
                        <a:rPr lang="en-US" sz="2600" dirty="0"/>
                        <a:t>Literature Review</a:t>
                      </a:r>
                    </a:p>
                  </a:txBody>
                  <a:tcPr marL="130055" marR="130055" marT="65028" marB="65028"/>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600" dirty="0"/>
                        <a:t>In Progress</a:t>
                      </a:r>
                    </a:p>
                  </a:txBody>
                  <a:tcPr marL="130055" marR="130055" marT="65028" marB="65028">
                    <a:solidFill>
                      <a:srgbClr val="FFC000"/>
                    </a:solidFill>
                  </a:tcPr>
                </a:tc>
                <a:extLst>
                  <a:ext uri="{0D108BD9-81ED-4DB2-BD59-A6C34878D82A}">
                    <a16:rowId xmlns:a16="http://schemas.microsoft.com/office/drawing/2014/main" val="2574144011"/>
                  </a:ext>
                </a:extLst>
              </a:tr>
              <a:tr h="572243">
                <a:tc>
                  <a:txBody>
                    <a:bodyPr/>
                    <a:lstStyle/>
                    <a:p>
                      <a:r>
                        <a:rPr lang="en-US" sz="2600" dirty="0"/>
                        <a:t>Web App Ideation</a:t>
                      </a:r>
                    </a:p>
                  </a:txBody>
                  <a:tcPr marL="130055" marR="130055" marT="65028" marB="65028"/>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600" dirty="0"/>
                        <a:t>In Progress</a:t>
                      </a:r>
                    </a:p>
                  </a:txBody>
                  <a:tcPr marL="130055" marR="130055" marT="65028" marB="65028">
                    <a:solidFill>
                      <a:srgbClr val="FFC000"/>
                    </a:solidFill>
                  </a:tcPr>
                </a:tc>
                <a:extLst>
                  <a:ext uri="{0D108BD9-81ED-4DB2-BD59-A6C34878D82A}">
                    <a16:rowId xmlns:a16="http://schemas.microsoft.com/office/drawing/2014/main" val="817417084"/>
                  </a:ext>
                </a:extLst>
              </a:tr>
              <a:tr h="572243">
                <a:tc>
                  <a:txBody>
                    <a:bodyPr/>
                    <a:lstStyle/>
                    <a:p>
                      <a:r>
                        <a:rPr lang="en-US" sz="2600" dirty="0"/>
                        <a:t>Web App Design</a:t>
                      </a:r>
                    </a:p>
                  </a:txBody>
                  <a:tcPr marL="130055" marR="130055" marT="65028" marB="65028"/>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600" dirty="0"/>
                        <a:t>Not Started</a:t>
                      </a:r>
                    </a:p>
                  </a:txBody>
                  <a:tcPr marL="130055" marR="130055" marT="65028" marB="65028">
                    <a:solidFill>
                      <a:srgbClr val="FF0000"/>
                    </a:solidFill>
                  </a:tcPr>
                </a:tc>
                <a:extLst>
                  <a:ext uri="{0D108BD9-81ED-4DB2-BD59-A6C34878D82A}">
                    <a16:rowId xmlns:a16="http://schemas.microsoft.com/office/drawing/2014/main" val="2655360104"/>
                  </a:ext>
                </a:extLst>
              </a:tr>
            </a:tbl>
          </a:graphicData>
        </a:graphic>
      </p:graphicFrame>
    </p:spTree>
    <p:extLst>
      <p:ext uri="{BB962C8B-B14F-4D97-AF65-F5344CB8AC3E}">
        <p14:creationId xmlns:p14="http://schemas.microsoft.com/office/powerpoint/2010/main" val="947409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4BA9285-1F57-498A-8B66-FD61B3A8DB79}"/>
              </a:ext>
            </a:extLst>
          </p:cNvPr>
          <p:cNvSpPr>
            <a:spLocks noGrp="1"/>
          </p:cNvSpPr>
          <p:nvPr>
            <p:ph type="title"/>
          </p:nvPr>
        </p:nvSpPr>
        <p:spPr>
          <a:xfrm>
            <a:off x="1370693" y="4435229"/>
            <a:ext cx="9440034" cy="1059644"/>
          </a:xfrm>
        </p:spPr>
        <p:txBody>
          <a:bodyPr vert="horz" lIns="91440" tIns="45720" rIns="91440" bIns="45720" rtlCol="0" anchor="b">
            <a:normAutofit/>
          </a:bodyPr>
          <a:lstStyle/>
          <a:p>
            <a:r>
              <a:rPr lang="en-US" sz="4800"/>
              <a:t>Thank You</a:t>
            </a:r>
          </a:p>
        </p:txBody>
      </p:sp>
      <p:pic>
        <p:nvPicPr>
          <p:cNvPr id="14" name="Picture 13">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7" name="Content Placeholder 7">
            <a:extLst>
              <a:ext uri="{FF2B5EF4-FFF2-40B4-BE49-F238E27FC236}">
                <a16:creationId xmlns:a16="http://schemas.microsoft.com/office/drawing/2014/main" id="{E4F23D09-5EBA-42C9-891F-F8C8E4D1F964}"/>
              </a:ext>
            </a:extLst>
          </p:cNvPr>
          <p:cNvPicPr>
            <a:picLocks noGrp="1" noChangeAspect="1"/>
          </p:cNvPicPr>
          <p:nvPr>
            <p:ph idx="1"/>
          </p:nvPr>
        </p:nvPicPr>
        <p:blipFill rotWithShape="1">
          <a:blip r:embed="rId4"/>
          <a:srcRect t="20710" r="-1" b="15626"/>
          <a:stretch/>
        </p:blipFill>
        <p:spPr>
          <a:xfrm>
            <a:off x="1169349" y="695008"/>
            <a:ext cx="9845346" cy="3525671"/>
          </a:xfrm>
          <a:prstGeom prst="rect">
            <a:avLst/>
          </a:prstGeom>
        </p:spPr>
      </p:pic>
      <p:pic>
        <p:nvPicPr>
          <p:cNvPr id="10" name="Content Placeholder 7">
            <a:extLst>
              <a:ext uri="{FF2B5EF4-FFF2-40B4-BE49-F238E27FC236}">
                <a16:creationId xmlns:a16="http://schemas.microsoft.com/office/drawing/2014/main" id="{B63CF877-2722-4A40-A759-56BC57901B3D}"/>
              </a:ext>
            </a:extLst>
          </p:cNvPr>
          <p:cNvPicPr>
            <a:picLocks noChangeAspect="1"/>
          </p:cNvPicPr>
          <p:nvPr/>
        </p:nvPicPr>
        <p:blipFill rotWithShape="1">
          <a:blip r:embed="rId4"/>
          <a:srcRect l="88184" t="84536" r="586" b="4898"/>
          <a:stretch/>
        </p:blipFill>
        <p:spPr>
          <a:xfrm>
            <a:off x="8701623" y="4511814"/>
            <a:ext cx="2454059" cy="1298845"/>
          </a:xfrm>
          <a:prstGeom prst="rect">
            <a:avLst/>
          </a:prstGeom>
          <a:ln>
            <a:noFill/>
          </a:ln>
          <a:effectLst>
            <a:softEdge rad="112500"/>
          </a:effectLst>
        </p:spPr>
      </p:pic>
      <p:sp>
        <p:nvSpPr>
          <p:cNvPr id="13" name="TextBox 12">
            <a:extLst>
              <a:ext uri="{FF2B5EF4-FFF2-40B4-BE49-F238E27FC236}">
                <a16:creationId xmlns:a16="http://schemas.microsoft.com/office/drawing/2014/main" id="{A80F9106-4B84-464F-BE53-D94308BC059A}"/>
              </a:ext>
            </a:extLst>
          </p:cNvPr>
          <p:cNvSpPr txBox="1"/>
          <p:nvPr/>
        </p:nvSpPr>
        <p:spPr>
          <a:xfrm>
            <a:off x="9808288" y="5792783"/>
            <a:ext cx="1347394" cy="276999"/>
          </a:xfrm>
          <a:prstGeom prst="rect">
            <a:avLst/>
          </a:prstGeom>
          <a:noFill/>
        </p:spPr>
        <p:txBody>
          <a:bodyPr wrap="square">
            <a:spAutoFit/>
          </a:bodyPr>
          <a:lstStyle/>
          <a:p>
            <a:r>
              <a:rPr lang="en-US" sz="1200" dirty="0">
                <a:effectLst>
                  <a:outerShdw blurRad="38100" dist="38100" dir="2700000" algn="tl">
                    <a:srgbClr val="000000">
                      <a:alpha val="43137"/>
                    </a:srgbClr>
                  </a:outerShdw>
                </a:effectLst>
              </a:rPr>
              <a:t>Peter W. Radulovic</a:t>
            </a:r>
          </a:p>
        </p:txBody>
      </p:sp>
      <p:pic>
        <p:nvPicPr>
          <p:cNvPr id="16" name="Picture 15" descr="A person taking a selfie in a car&#10;&#10;Description automatically generated">
            <a:extLst>
              <a:ext uri="{FF2B5EF4-FFF2-40B4-BE49-F238E27FC236}">
                <a16:creationId xmlns:a16="http://schemas.microsoft.com/office/drawing/2014/main" id="{82241AD8-DB1F-4EA2-8222-87B122BEC1B8}"/>
              </a:ext>
            </a:extLst>
          </p:cNvPr>
          <p:cNvPicPr>
            <a:picLocks noChangeAspect="1"/>
          </p:cNvPicPr>
          <p:nvPr/>
        </p:nvPicPr>
        <p:blipFill>
          <a:blip r:embed="rId5"/>
          <a:stretch>
            <a:fillRect/>
          </a:stretch>
        </p:blipFill>
        <p:spPr>
          <a:xfrm>
            <a:off x="1169349" y="4404826"/>
            <a:ext cx="1667403" cy="1387957"/>
          </a:xfrm>
          <a:prstGeom prst="rect">
            <a:avLst/>
          </a:prstGeom>
          <a:ln>
            <a:noFill/>
          </a:ln>
          <a:effectLst>
            <a:softEdge rad="112500"/>
          </a:effectLst>
        </p:spPr>
      </p:pic>
      <p:sp>
        <p:nvSpPr>
          <p:cNvPr id="17" name="TextBox 16">
            <a:extLst>
              <a:ext uri="{FF2B5EF4-FFF2-40B4-BE49-F238E27FC236}">
                <a16:creationId xmlns:a16="http://schemas.microsoft.com/office/drawing/2014/main" id="{0CABDC1F-9344-4EF7-B829-778D6F5E73A4}"/>
              </a:ext>
            </a:extLst>
          </p:cNvPr>
          <p:cNvSpPr txBox="1"/>
          <p:nvPr/>
        </p:nvSpPr>
        <p:spPr>
          <a:xfrm>
            <a:off x="1169349" y="5792783"/>
            <a:ext cx="1347394" cy="276999"/>
          </a:xfrm>
          <a:prstGeom prst="rect">
            <a:avLst/>
          </a:prstGeom>
          <a:noFill/>
        </p:spPr>
        <p:txBody>
          <a:bodyPr wrap="square">
            <a:spAutoFit/>
          </a:bodyPr>
          <a:lstStyle/>
          <a:p>
            <a:r>
              <a:rPr lang="en-US" sz="1200" dirty="0">
                <a:effectLst>
                  <a:outerShdw blurRad="38100" dist="38100" dir="2700000" algn="tl">
                    <a:srgbClr val="000000">
                      <a:alpha val="43137"/>
                    </a:srgbClr>
                  </a:outerShdw>
                </a:effectLst>
              </a:rPr>
              <a:t>Krishna Sharma</a:t>
            </a:r>
          </a:p>
        </p:txBody>
      </p:sp>
    </p:spTree>
    <p:extLst>
      <p:ext uri="{BB962C8B-B14F-4D97-AF65-F5344CB8AC3E}">
        <p14:creationId xmlns:p14="http://schemas.microsoft.com/office/powerpoint/2010/main" val="2855990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err="1"/>
              <a:t>Codeathon</a:t>
            </a:r>
            <a:r>
              <a:rPr lang="en-US" dirty="0"/>
              <a:t> Progress</a:t>
            </a:r>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103410099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C75D9-165B-4B22-919B-267BB7E63B26}"/>
              </a:ext>
            </a:extLst>
          </p:cNvPr>
          <p:cNvSpPr>
            <a:spLocks noGrp="1"/>
          </p:cNvSpPr>
          <p:nvPr>
            <p:ph type="title"/>
          </p:nvPr>
        </p:nvSpPr>
        <p:spPr/>
        <p:txBody>
          <a:bodyPr/>
          <a:lstStyle/>
          <a:p>
            <a:r>
              <a:rPr lang="en-US" dirty="0"/>
              <a:t>Summary of Work Done (Feb.24 4:00 PM)</a:t>
            </a:r>
          </a:p>
        </p:txBody>
      </p:sp>
      <p:graphicFrame>
        <p:nvGraphicFramePr>
          <p:cNvPr id="4" name="Table 4">
            <a:extLst>
              <a:ext uri="{FF2B5EF4-FFF2-40B4-BE49-F238E27FC236}">
                <a16:creationId xmlns:a16="http://schemas.microsoft.com/office/drawing/2014/main" id="{B61F5248-40C3-4D3D-8E0B-1CFD0770E010}"/>
              </a:ext>
            </a:extLst>
          </p:cNvPr>
          <p:cNvGraphicFramePr>
            <a:graphicFrameLocks noGrp="1"/>
          </p:cNvGraphicFramePr>
          <p:nvPr>
            <p:ph idx="1"/>
            <p:extLst>
              <p:ext uri="{D42A27DB-BD31-4B8C-83A1-F6EECF244321}">
                <p14:modId xmlns:p14="http://schemas.microsoft.com/office/powerpoint/2010/main" val="4258553449"/>
              </p:ext>
            </p:extLst>
          </p:nvPr>
        </p:nvGraphicFramePr>
        <p:xfrm>
          <a:off x="914400" y="2076450"/>
          <a:ext cx="10353672" cy="2966720"/>
        </p:xfrm>
        <a:graphic>
          <a:graphicData uri="http://schemas.openxmlformats.org/drawingml/2006/table">
            <a:tbl>
              <a:tblPr firstRow="1" bandRow="1">
                <a:tableStyleId>{5C22544A-7EE6-4342-B048-85BDC9FD1C3A}</a:tableStyleId>
              </a:tblPr>
              <a:tblGrid>
                <a:gridCol w="2588418">
                  <a:extLst>
                    <a:ext uri="{9D8B030D-6E8A-4147-A177-3AD203B41FA5}">
                      <a16:colId xmlns:a16="http://schemas.microsoft.com/office/drawing/2014/main" val="1205850168"/>
                    </a:ext>
                  </a:extLst>
                </a:gridCol>
                <a:gridCol w="2588418">
                  <a:extLst>
                    <a:ext uri="{9D8B030D-6E8A-4147-A177-3AD203B41FA5}">
                      <a16:colId xmlns:a16="http://schemas.microsoft.com/office/drawing/2014/main" val="827493112"/>
                    </a:ext>
                  </a:extLst>
                </a:gridCol>
                <a:gridCol w="2588418">
                  <a:extLst>
                    <a:ext uri="{9D8B030D-6E8A-4147-A177-3AD203B41FA5}">
                      <a16:colId xmlns:a16="http://schemas.microsoft.com/office/drawing/2014/main" val="3683093434"/>
                    </a:ext>
                  </a:extLst>
                </a:gridCol>
                <a:gridCol w="2588418">
                  <a:extLst>
                    <a:ext uri="{9D8B030D-6E8A-4147-A177-3AD203B41FA5}">
                      <a16:colId xmlns:a16="http://schemas.microsoft.com/office/drawing/2014/main" val="2798391055"/>
                    </a:ext>
                  </a:extLst>
                </a:gridCol>
              </a:tblGrid>
              <a:tr h="370840">
                <a:tc>
                  <a:txBody>
                    <a:bodyPr/>
                    <a:lstStyle/>
                    <a:p>
                      <a:r>
                        <a:rPr lang="en-US" dirty="0"/>
                        <a:t>Task</a:t>
                      </a:r>
                    </a:p>
                  </a:txBody>
                  <a:tcPr/>
                </a:tc>
                <a:tc>
                  <a:txBody>
                    <a:bodyPr/>
                    <a:lstStyle/>
                    <a:p>
                      <a:r>
                        <a:rPr lang="en-US" dirty="0"/>
                        <a:t>Completed</a:t>
                      </a:r>
                    </a:p>
                  </a:txBody>
                  <a:tcPr/>
                </a:tc>
                <a:tc>
                  <a:txBody>
                    <a:bodyPr/>
                    <a:lstStyle/>
                    <a:p>
                      <a:r>
                        <a:rPr lang="en-US" dirty="0"/>
                        <a:t>In Progress</a:t>
                      </a:r>
                    </a:p>
                  </a:txBody>
                  <a:tcPr/>
                </a:tc>
                <a:tc>
                  <a:txBody>
                    <a:bodyPr/>
                    <a:lstStyle/>
                    <a:p>
                      <a:r>
                        <a:rPr lang="en-US" dirty="0"/>
                        <a:t>Not Started</a:t>
                      </a:r>
                    </a:p>
                  </a:txBody>
                  <a:tcPr/>
                </a:tc>
                <a:extLst>
                  <a:ext uri="{0D108BD9-81ED-4DB2-BD59-A6C34878D82A}">
                    <a16:rowId xmlns:a16="http://schemas.microsoft.com/office/drawing/2014/main" val="3425995555"/>
                  </a:ext>
                </a:extLst>
              </a:tr>
              <a:tr h="370840">
                <a:tc>
                  <a:txBody>
                    <a:bodyPr/>
                    <a:lstStyle/>
                    <a:p>
                      <a:r>
                        <a:rPr lang="en-US" dirty="0"/>
                        <a:t>Data Acquisition</a:t>
                      </a:r>
                    </a:p>
                  </a:txBody>
                  <a:tcPr/>
                </a:tc>
                <a:tc>
                  <a:txBody>
                    <a:bodyPr/>
                    <a:lstStyle/>
                    <a:p>
                      <a:endParaRPr lang="en-US" dirty="0"/>
                    </a:p>
                  </a:txBody>
                  <a:tcPr>
                    <a:solidFill>
                      <a:srgbClr val="00B050"/>
                    </a:solidFill>
                  </a:tcPr>
                </a:tc>
                <a:tc>
                  <a:txBody>
                    <a:bodyPr/>
                    <a:lstStyle/>
                    <a:p>
                      <a:endParaRPr lang="en-US"/>
                    </a:p>
                  </a:txBody>
                  <a:tcPr/>
                </a:tc>
                <a:tc>
                  <a:txBody>
                    <a:bodyPr/>
                    <a:lstStyle/>
                    <a:p>
                      <a:endParaRPr lang="en-US"/>
                    </a:p>
                  </a:txBody>
                  <a:tcPr/>
                </a:tc>
                <a:extLst>
                  <a:ext uri="{0D108BD9-81ED-4DB2-BD59-A6C34878D82A}">
                    <a16:rowId xmlns:a16="http://schemas.microsoft.com/office/drawing/2014/main" val="2228759517"/>
                  </a:ext>
                </a:extLst>
              </a:tr>
              <a:tr h="370840">
                <a:tc>
                  <a:txBody>
                    <a:bodyPr/>
                    <a:lstStyle/>
                    <a:p>
                      <a:r>
                        <a:rPr lang="en-US" dirty="0"/>
                        <a:t>Data Cleanup</a:t>
                      </a:r>
                    </a:p>
                  </a:txBody>
                  <a:tcPr/>
                </a:tc>
                <a:tc>
                  <a:txBody>
                    <a:bodyPr/>
                    <a:lstStyle/>
                    <a:p>
                      <a:endParaRPr lang="en-US"/>
                    </a:p>
                  </a:txBody>
                  <a:tcPr/>
                </a:tc>
                <a:tc>
                  <a:txBody>
                    <a:bodyPr/>
                    <a:lstStyle/>
                    <a:p>
                      <a:endParaRPr lang="en-US" dirty="0"/>
                    </a:p>
                  </a:txBody>
                  <a:tcPr>
                    <a:solidFill>
                      <a:srgbClr val="FFC000"/>
                    </a:solidFill>
                  </a:tcPr>
                </a:tc>
                <a:tc>
                  <a:txBody>
                    <a:bodyPr/>
                    <a:lstStyle/>
                    <a:p>
                      <a:endParaRPr lang="en-US"/>
                    </a:p>
                  </a:txBody>
                  <a:tcPr/>
                </a:tc>
                <a:extLst>
                  <a:ext uri="{0D108BD9-81ED-4DB2-BD59-A6C34878D82A}">
                    <a16:rowId xmlns:a16="http://schemas.microsoft.com/office/drawing/2014/main" val="455987445"/>
                  </a:ext>
                </a:extLst>
              </a:tr>
              <a:tr h="370840">
                <a:tc>
                  <a:txBody>
                    <a:bodyPr/>
                    <a:lstStyle/>
                    <a:p>
                      <a:r>
                        <a:rPr lang="en-US" dirty="0"/>
                        <a:t>Machine Learning</a:t>
                      </a:r>
                    </a:p>
                  </a:txBody>
                  <a:tcPr/>
                </a:tc>
                <a:tc>
                  <a:txBody>
                    <a:bodyPr/>
                    <a:lstStyle/>
                    <a:p>
                      <a:endParaRPr lang="en-US"/>
                    </a:p>
                  </a:txBody>
                  <a:tcPr/>
                </a:tc>
                <a:tc>
                  <a:txBody>
                    <a:bodyPr/>
                    <a:lstStyle/>
                    <a:p>
                      <a:endParaRPr lang="en-US" dirty="0"/>
                    </a:p>
                  </a:txBody>
                  <a:tcPr/>
                </a:tc>
                <a:tc>
                  <a:txBody>
                    <a:bodyPr/>
                    <a:lstStyle/>
                    <a:p>
                      <a:endParaRPr lang="en-US" dirty="0"/>
                    </a:p>
                  </a:txBody>
                  <a:tcPr>
                    <a:solidFill>
                      <a:srgbClr val="FF0000"/>
                    </a:solidFill>
                  </a:tcPr>
                </a:tc>
                <a:extLst>
                  <a:ext uri="{0D108BD9-81ED-4DB2-BD59-A6C34878D82A}">
                    <a16:rowId xmlns:a16="http://schemas.microsoft.com/office/drawing/2014/main" val="2909539950"/>
                  </a:ext>
                </a:extLst>
              </a:tr>
              <a:tr h="370840">
                <a:tc>
                  <a:txBody>
                    <a:bodyPr/>
                    <a:lstStyle/>
                    <a:p>
                      <a:r>
                        <a:rPr lang="en-US" dirty="0"/>
                        <a:t>GitHub Documentation</a:t>
                      </a:r>
                    </a:p>
                  </a:txBody>
                  <a:tcPr/>
                </a:tc>
                <a:tc>
                  <a:txBody>
                    <a:bodyPr/>
                    <a:lstStyle/>
                    <a:p>
                      <a:endParaRPr lang="en-US"/>
                    </a:p>
                  </a:txBody>
                  <a:tcPr/>
                </a:tc>
                <a:tc>
                  <a:txBody>
                    <a:bodyPr/>
                    <a:lstStyle/>
                    <a:p>
                      <a:endParaRPr lang="en-US" dirty="0"/>
                    </a:p>
                  </a:txBody>
                  <a:tcPr>
                    <a:solidFill>
                      <a:srgbClr val="FFC000"/>
                    </a:solidFill>
                  </a:tcPr>
                </a:tc>
                <a:tc>
                  <a:txBody>
                    <a:bodyPr/>
                    <a:lstStyle/>
                    <a:p>
                      <a:endParaRPr lang="en-US"/>
                    </a:p>
                  </a:txBody>
                  <a:tcPr/>
                </a:tc>
                <a:extLst>
                  <a:ext uri="{0D108BD9-81ED-4DB2-BD59-A6C34878D82A}">
                    <a16:rowId xmlns:a16="http://schemas.microsoft.com/office/drawing/2014/main" val="3533015980"/>
                  </a:ext>
                </a:extLst>
              </a:tr>
              <a:tr h="370840">
                <a:tc>
                  <a:txBody>
                    <a:bodyPr/>
                    <a:lstStyle/>
                    <a:p>
                      <a:r>
                        <a:rPr lang="en-US" dirty="0"/>
                        <a:t>Literature Review</a:t>
                      </a:r>
                    </a:p>
                  </a:txBody>
                  <a:tcPr/>
                </a:tc>
                <a:tc>
                  <a:txBody>
                    <a:bodyPr/>
                    <a:lstStyle/>
                    <a:p>
                      <a:endParaRPr lang="en-US"/>
                    </a:p>
                  </a:txBody>
                  <a:tcPr/>
                </a:tc>
                <a:tc>
                  <a:txBody>
                    <a:bodyPr/>
                    <a:lstStyle/>
                    <a:p>
                      <a:endParaRPr lang="en-US" dirty="0"/>
                    </a:p>
                  </a:txBody>
                  <a:tcPr>
                    <a:solidFill>
                      <a:srgbClr val="FFC000"/>
                    </a:solidFill>
                  </a:tcPr>
                </a:tc>
                <a:tc>
                  <a:txBody>
                    <a:bodyPr/>
                    <a:lstStyle/>
                    <a:p>
                      <a:endParaRPr lang="en-US"/>
                    </a:p>
                  </a:txBody>
                  <a:tcPr/>
                </a:tc>
                <a:extLst>
                  <a:ext uri="{0D108BD9-81ED-4DB2-BD59-A6C34878D82A}">
                    <a16:rowId xmlns:a16="http://schemas.microsoft.com/office/drawing/2014/main" val="2574144011"/>
                  </a:ext>
                </a:extLst>
              </a:tr>
              <a:tr h="370840">
                <a:tc>
                  <a:txBody>
                    <a:bodyPr/>
                    <a:lstStyle/>
                    <a:p>
                      <a:r>
                        <a:rPr lang="en-US" dirty="0"/>
                        <a:t>Web App Ideation</a:t>
                      </a:r>
                    </a:p>
                  </a:txBody>
                  <a:tcPr/>
                </a:tc>
                <a:tc>
                  <a:txBody>
                    <a:bodyPr/>
                    <a:lstStyle/>
                    <a:p>
                      <a:endParaRPr lang="en-US"/>
                    </a:p>
                  </a:txBody>
                  <a:tcPr/>
                </a:tc>
                <a:tc>
                  <a:txBody>
                    <a:bodyPr/>
                    <a:lstStyle/>
                    <a:p>
                      <a:endParaRPr lang="en-US" dirty="0"/>
                    </a:p>
                  </a:txBody>
                  <a:tcPr>
                    <a:solidFill>
                      <a:srgbClr val="FFC000"/>
                    </a:solidFill>
                  </a:tcPr>
                </a:tc>
                <a:tc>
                  <a:txBody>
                    <a:bodyPr/>
                    <a:lstStyle/>
                    <a:p>
                      <a:endParaRPr lang="en-US"/>
                    </a:p>
                  </a:txBody>
                  <a:tcPr/>
                </a:tc>
                <a:extLst>
                  <a:ext uri="{0D108BD9-81ED-4DB2-BD59-A6C34878D82A}">
                    <a16:rowId xmlns:a16="http://schemas.microsoft.com/office/drawing/2014/main" val="817417084"/>
                  </a:ext>
                </a:extLst>
              </a:tr>
              <a:tr h="370840">
                <a:tc>
                  <a:txBody>
                    <a:bodyPr/>
                    <a:lstStyle/>
                    <a:p>
                      <a:r>
                        <a:rPr lang="en-US" dirty="0"/>
                        <a:t>Web App Design</a:t>
                      </a:r>
                    </a:p>
                  </a:txBody>
                  <a:tcPr/>
                </a:tc>
                <a:tc>
                  <a:txBody>
                    <a:bodyPr/>
                    <a:lstStyle/>
                    <a:p>
                      <a:endParaRPr lang="en-US" dirty="0"/>
                    </a:p>
                  </a:txBody>
                  <a:tcPr/>
                </a:tc>
                <a:tc>
                  <a:txBody>
                    <a:bodyPr/>
                    <a:lstStyle/>
                    <a:p>
                      <a:endParaRPr lang="en-US"/>
                    </a:p>
                  </a:txBody>
                  <a:tcPr/>
                </a:tc>
                <a:tc>
                  <a:txBody>
                    <a:bodyPr/>
                    <a:lstStyle/>
                    <a:p>
                      <a:endParaRPr lang="en-US" dirty="0"/>
                    </a:p>
                  </a:txBody>
                  <a:tcPr>
                    <a:solidFill>
                      <a:srgbClr val="FF0000"/>
                    </a:solidFill>
                  </a:tcPr>
                </a:tc>
                <a:extLst>
                  <a:ext uri="{0D108BD9-81ED-4DB2-BD59-A6C34878D82A}">
                    <a16:rowId xmlns:a16="http://schemas.microsoft.com/office/drawing/2014/main" val="2655360104"/>
                  </a:ext>
                </a:extLst>
              </a:tr>
            </a:tbl>
          </a:graphicData>
        </a:graphic>
      </p:graphicFrame>
    </p:spTree>
    <p:extLst>
      <p:ext uri="{BB962C8B-B14F-4D97-AF65-F5344CB8AC3E}">
        <p14:creationId xmlns:p14="http://schemas.microsoft.com/office/powerpoint/2010/main" val="3748078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7">
            <a:extLst>
              <a:ext uri="{FF2B5EF4-FFF2-40B4-BE49-F238E27FC236}">
                <a16:creationId xmlns:a16="http://schemas.microsoft.com/office/drawing/2014/main" id="{F42B5B87-C19C-40A6-9E48-37F4841865B0}"/>
              </a:ext>
            </a:extLst>
          </p:cNvPr>
          <p:cNvPicPr>
            <a:picLocks noChangeAspect="1"/>
          </p:cNvPicPr>
          <p:nvPr/>
        </p:nvPicPr>
        <p:blipFill rotWithShape="1">
          <a:blip r:embed="rId2"/>
          <a:srcRect t="12245" r="587" b="4898"/>
          <a:stretch/>
        </p:blipFill>
        <p:spPr>
          <a:xfrm>
            <a:off x="1215052" y="1871980"/>
            <a:ext cx="7923571" cy="3714750"/>
          </a:xfrm>
          <a:prstGeom prst="rect">
            <a:avLst/>
          </a:prstGeom>
          <a:effectLst>
            <a:outerShdw blurRad="25400" dir="17880000">
              <a:srgbClr val="000000">
                <a:alpha val="46000"/>
              </a:srgbClr>
            </a:outerShdw>
          </a:effectLst>
        </p:spPr>
      </p:pic>
      <p:pic>
        <p:nvPicPr>
          <p:cNvPr id="4" name="Content Placeholder 7">
            <a:extLst>
              <a:ext uri="{FF2B5EF4-FFF2-40B4-BE49-F238E27FC236}">
                <a16:creationId xmlns:a16="http://schemas.microsoft.com/office/drawing/2014/main" id="{D29D89C3-4684-4E7E-A1D6-F06072134488}"/>
              </a:ext>
            </a:extLst>
          </p:cNvPr>
          <p:cNvPicPr>
            <a:picLocks noChangeAspect="1"/>
          </p:cNvPicPr>
          <p:nvPr/>
        </p:nvPicPr>
        <p:blipFill rotWithShape="1">
          <a:blip r:embed="rId2"/>
          <a:srcRect l="88184" t="84536" r="586" b="4898"/>
          <a:stretch/>
        </p:blipFill>
        <p:spPr>
          <a:xfrm>
            <a:off x="7176829" y="5067576"/>
            <a:ext cx="1961794" cy="1038307"/>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3179061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{EB1A2529-2DF7-4F3C-A3D0-5D9CF225DF94}tf00934815_win32</Template>
  <TotalTime>21</TotalTime>
  <Words>158</Words>
  <Application>Microsoft Office PowerPoint</Application>
  <PresentationFormat>Widescreen</PresentationFormat>
  <Paragraphs>51</Paragraphs>
  <Slides>6</Slides>
  <Notes>0</Notes>
  <HiddenSlides>3</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Goudy Old Style</vt:lpstr>
      <vt:lpstr>Wingdings 2</vt:lpstr>
      <vt:lpstr>SlateVTI</vt:lpstr>
      <vt:lpstr>Team 1: Update</vt:lpstr>
      <vt:lpstr>Summary of Work Done (Feb.24 4:00 PM)</vt:lpstr>
      <vt:lpstr>Thank You</vt:lpstr>
      <vt:lpstr>Codeathon Progress</vt:lpstr>
      <vt:lpstr>Summary of Work Done (Feb.24 4:00 PM)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1: Update</dc:title>
  <dc:creator>Radulovic, Peter</dc:creator>
  <cp:lastModifiedBy>Radulovic, Peter</cp:lastModifiedBy>
  <cp:revision>7</cp:revision>
  <dcterms:created xsi:type="dcterms:W3CDTF">2021-02-24T20:44:59Z</dcterms:created>
  <dcterms:modified xsi:type="dcterms:W3CDTF">2021-02-24T21:06:52Z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